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2" r:id="rId6"/>
    <p:sldId id="342" r:id="rId7"/>
    <p:sldId id="258" r:id="rId8"/>
    <p:sldId id="263" r:id="rId9"/>
    <p:sldId id="344" r:id="rId10"/>
    <p:sldId id="343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0FE4F6-1669-44BF-B53C-77077CD6467E}" v="42" dt="2024-08-12T15:55:38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D32C3-F43E-4775-90AA-84B9A4A17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21A76EB-1EEA-4453-9160-DCC5DD922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C05E55-CE8B-40BB-A659-2EFB6DBB4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079B-039A-491C-B554-539941204D46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8A5A33-7EC4-445F-B133-ABE71BC1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FEE08B4-7C68-49B4-8CBA-21555E58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D9D9-7804-4C0B-BE77-7740621ADB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75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F9957-290F-4408-8311-2FEA509C5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94ACB8A-8DC3-477F-AF29-D38927CEC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D007AC-B77C-416D-A4CE-821CBFDA8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079B-039A-491C-B554-539941204D46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0B84EDF-54FC-49D6-8E2C-C955FD194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6E705E5-27C5-4C56-BE01-BE777AAA7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D9D9-7804-4C0B-BE77-7740621ADB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395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C6AECD5-06BB-4E92-861D-E43C21D13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E2870A6-35FD-418E-BE60-FA2C100D5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C9220A2-3F43-40A5-830C-601A22F7F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079B-039A-491C-B554-539941204D46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D9D1AF-3B5D-48F1-847A-4F1ABC9B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BDE1EAF-5F4D-430B-B653-AE6A0DE53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D9D9-7804-4C0B-BE77-7740621ADB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440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54D97-CED2-4378-8A5B-9D7239876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F557BAD-CD5F-4670-8936-0AA77EDF8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D076C6-6410-44F8-B43E-AC004C32D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079B-039A-491C-B554-539941204D46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4FBE9DC-FEE9-438F-AFF6-2A4EED79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A05D0B4-90A9-49D5-AE2F-3D6AF74F0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D9D9-7804-4C0B-BE77-7740621ADB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909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E07DE-0168-451D-A47D-7883D051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E6FDB48-8DA2-4770-8DEB-2458069D5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C04479C-18A6-43AD-9D43-879E199E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079B-039A-491C-B554-539941204D46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22CBDAB-D30B-42DA-BD68-EE0554A1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FF69B6-3FAF-440C-8661-4E4459F92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D9D9-7804-4C0B-BE77-7740621ADB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234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5FA28-7EE0-47DE-9100-A28C5E361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1AE672-09B1-44F0-BB89-6D5562623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0F0DD1D-DE99-408A-BB35-5D1751484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03FFB11-9932-4459-A0FD-2B24AA762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079B-039A-491C-B554-539941204D46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0C763CF-A47D-415A-B118-4B76E905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B04C628-BFDE-4E66-9D7E-F8678B84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D9D9-7804-4C0B-BE77-7740621ADB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2918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E7B479-E495-4038-B0B9-FA4EED751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38298FC-14B1-4F29-AF24-FDCED14DF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27912E3-5C0C-4CED-A5FB-04FD955C4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A486F2E-AFC0-46EE-B1F7-216394C17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34FEA00-52AD-4818-8ADD-DA2B54298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962EDE7-F134-43B7-BB8C-EE4764993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079B-039A-491C-B554-539941204D46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FB4FA33-B6A7-4EC0-A6AD-0C2C1501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A45DA6E-2A85-4B7B-8966-6270D70C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D9D9-7804-4C0B-BE77-7740621ADB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249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A3305E-1348-46FB-AE09-75AA12A7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84D5814-F218-41E1-BEC9-9C161F1A3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079B-039A-491C-B554-539941204D46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43E7777-E2E3-4E08-B4B5-E4DDBF163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98F639F-36AE-4F93-8863-6CF32799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D9D9-7804-4C0B-BE77-7740621ADB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933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F1A501E-0E79-4CC3-8292-408B51B1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079B-039A-491C-B554-539941204D46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9575D7A-73DE-4777-BC71-EB3B4C241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5EFF06F-2C4F-4142-9433-66B462B3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D9D9-7804-4C0B-BE77-7740621ADB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473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8C54F5-9894-4197-80BE-80D21927C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BB2B79-BF01-455D-8880-F719DCB94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E14169C-C754-4C39-9C78-75C0104C7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33504D8-B2E1-4040-8413-DB47A032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079B-039A-491C-B554-539941204D46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CB2CA87-2E1F-411E-AFC2-9D4E91AAE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9103E93-C09F-49B4-A9C5-D6B517BF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D9D9-7804-4C0B-BE77-7740621ADB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140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7ABF0-D02B-4479-BC35-17EB595B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35513F3-8DFD-4EBE-BFB8-92F8DD40C4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361C4E4-F66E-410C-BF89-3EC7A7A20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DD8F466-6580-48AA-80AF-2680BB585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079B-039A-491C-B554-539941204D46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E605A08-0695-4851-9D16-25005A6C0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54A2DEE-2899-4D2A-908B-9D046ECA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D9D9-7804-4C0B-BE77-7740621ADB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646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8047B0D-8ACC-4177-9A33-2D0BA9BD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A545B25-EF37-46C5-89BE-4455E6768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D30BBB9-B7A9-433F-A0FB-71F0487B6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1079B-039A-491C-B554-539941204D46}" type="datetimeFigureOut">
              <a:rPr lang="da-DK" smtClean="0"/>
              <a:t>13-08-2024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B3061C3-0741-49DE-8900-A216FC1D9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7E6D1D-2833-4D19-A1E4-1CF28FA44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2D9D9-7804-4C0B-BE77-7740621ADB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301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E13DAD0-A4B0-4817-8995-A0D346584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DA5361-EDC0-4EB0-A5B5-65B80D350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>
            <a:normAutofit/>
          </a:bodyPr>
          <a:lstStyle/>
          <a:p>
            <a:pPr algn="l"/>
            <a:r>
              <a:rPr lang="da-DK" sz="4800">
                <a:solidFill>
                  <a:srgbClr val="FFFFFF"/>
                </a:solidFill>
              </a:rPr>
              <a:t>Naturfagspakken (NF)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92107B4-4C37-4C12-BE3F-CCE19E721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821" y="5550568"/>
            <a:ext cx="6465286" cy="602551"/>
          </a:xfrm>
        </p:spPr>
        <p:txBody>
          <a:bodyPr>
            <a:normAutofit/>
          </a:bodyPr>
          <a:lstStyle/>
          <a:p>
            <a:pPr algn="l"/>
            <a:r>
              <a:rPr lang="da-DK" sz="2000">
                <a:solidFill>
                  <a:srgbClr val="E7E6E6"/>
                </a:solidFill>
              </a:rPr>
              <a:t>Biologi, geografi og kemi på FHF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F9672C-557D-4871-B58C-7874589D7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Billedresultat for water as a resource">
            <a:extLst>
              <a:ext uri="{FF2B5EF4-FFF2-40B4-BE49-F238E27FC236}">
                <a16:creationId xmlns:a16="http://schemas.microsoft.com/office/drawing/2014/main" id="{222738AE-4736-4819-A448-3AFAC60EE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7" r="-1" b="26820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aradokset - sult og fedme">
            <a:extLst>
              <a:ext uri="{FF2B5EF4-FFF2-40B4-BE49-F238E27FC236}">
                <a16:creationId xmlns:a16="http://schemas.microsoft.com/office/drawing/2014/main" id="{A67144C9-531D-4129-A66B-A9FCFAA74C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1" r="5883" b="-1"/>
          <a:stretch/>
        </p:blipFill>
        <p:spPr bwMode="auto">
          <a:xfrm rot="21600000">
            <a:off x="4638955" y="321733"/>
            <a:ext cx="3539976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Billedresultat for global warming">
            <a:extLst>
              <a:ext uri="{FF2B5EF4-FFF2-40B4-BE49-F238E27FC236}">
                <a16:creationId xmlns:a16="http://schemas.microsoft.com/office/drawing/2014/main" id="{4F4B6CC9-7FF9-4ADC-A53D-139D0BE72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8" r="16350" b="-3"/>
          <a:stretch/>
        </p:blipFill>
        <p:spPr bwMode="auto">
          <a:xfrm>
            <a:off x="8348570" y="321734"/>
            <a:ext cx="3535590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26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48A03-B824-043F-74C6-8060C4DB9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3793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C4CBD-E29E-46E0-B64B-AF15B245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455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Kernestoffet i de tre NF-fag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8CD3CD5-4D8F-48B1-B248-83922B67EECD}"/>
              </a:ext>
            </a:extLst>
          </p:cNvPr>
          <p:cNvSpPr/>
          <p:nvPr/>
        </p:nvSpPr>
        <p:spPr>
          <a:xfrm>
            <a:off x="361046" y="1439018"/>
            <a:ext cx="3149018" cy="6123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chemeClr val="tx1"/>
                </a:solidFill>
              </a:rPr>
              <a:t>Biologi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B3920CB-3FF3-40EC-8FEB-BCB3519CB16D}"/>
              </a:ext>
            </a:extLst>
          </p:cNvPr>
          <p:cNvSpPr/>
          <p:nvPr/>
        </p:nvSpPr>
        <p:spPr>
          <a:xfrm>
            <a:off x="4194815" y="1439018"/>
            <a:ext cx="3171039" cy="612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/>
              <a:t>Geografi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4375060-A6C8-40F5-9845-A13C8D3A3EE0}"/>
              </a:ext>
            </a:extLst>
          </p:cNvPr>
          <p:cNvSpPr/>
          <p:nvPr/>
        </p:nvSpPr>
        <p:spPr>
          <a:xfrm>
            <a:off x="8050605" y="1439018"/>
            <a:ext cx="3540154" cy="6123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chemeClr val="tx1"/>
                </a:solidFill>
              </a:rPr>
              <a:t>Kemi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1812E47-E404-4DC4-AE12-A9F50FEE973E}"/>
              </a:ext>
            </a:extLst>
          </p:cNvPr>
          <p:cNvSpPr txBox="1"/>
          <p:nvPr/>
        </p:nvSpPr>
        <p:spPr>
          <a:xfrm>
            <a:off x="8050605" y="2129626"/>
            <a:ext cx="36746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Grundstoffernes periodesystem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Stofmængdeberegninger i relation til reaktionsskemaer, herunder  stofmængde-koncentration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Kemiske bindingstyper, tilstandsformer og blandbarhed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Organiske og uorganiske molekylers og ionforbindelsers opbygning, navngivning, egenskaber og anvendelse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Kemiske reaktioner, herunder </a:t>
            </a:r>
            <a:br>
              <a:rPr lang="da-DK" dirty="0"/>
            </a:br>
            <a:r>
              <a:rPr lang="da-DK" dirty="0"/>
              <a:t>simple </a:t>
            </a:r>
            <a:r>
              <a:rPr lang="da-DK" dirty="0" err="1"/>
              <a:t>redox</a:t>
            </a:r>
            <a:r>
              <a:rPr lang="da-DK" dirty="0"/>
              <a:t>- og syre-basereaktioner.  </a:t>
            </a:r>
          </a:p>
          <a:p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A19DBF57-0E86-4965-BF81-61BADF901645}"/>
              </a:ext>
            </a:extLst>
          </p:cNvPr>
          <p:cNvSpPr txBox="1"/>
          <p:nvPr/>
        </p:nvSpPr>
        <p:spPr>
          <a:xfrm>
            <a:off x="4057650" y="2129626"/>
            <a:ext cx="3429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Vejrforhold, klima, klimaændringer og vandressourcer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Jordens og landskabernes processer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Natur- og menneskeskabte </a:t>
            </a:r>
            <a:br>
              <a:rPr lang="da-DK" dirty="0"/>
            </a:br>
            <a:r>
              <a:rPr lang="da-DK" dirty="0"/>
              <a:t>stofkredsløb og energistrømme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Naturbetingede ressourcer, </a:t>
            </a:r>
            <a:br>
              <a:rPr lang="da-DK" dirty="0"/>
            </a:br>
            <a:r>
              <a:rPr lang="da-DK" dirty="0"/>
              <a:t>produktion, teknologi og </a:t>
            </a:r>
            <a:br>
              <a:rPr lang="da-DK" dirty="0"/>
            </a:br>
            <a:r>
              <a:rPr lang="da-DK" dirty="0"/>
              <a:t>bæredygtighed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Befolkningsforhold, byudvikling og erhverv i en globaliseret verden.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45934A3-56F9-4E0F-B117-1277EB4F15EE}"/>
              </a:ext>
            </a:extLst>
          </p:cNvPr>
          <p:cNvSpPr txBox="1"/>
          <p:nvPr/>
        </p:nvSpPr>
        <p:spPr>
          <a:xfrm>
            <a:off x="361046" y="2133568"/>
            <a:ext cx="32203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Biologiske makromolekyler,</a:t>
            </a:r>
            <a:br>
              <a:rPr lang="da-DK" dirty="0"/>
            </a:br>
            <a:r>
              <a:rPr lang="da-DK" dirty="0"/>
              <a:t>cellers opbygning, processer </a:t>
            </a:r>
            <a:br>
              <a:rPr lang="da-DK" dirty="0"/>
            </a:br>
            <a:r>
              <a:rPr lang="da-DK" dirty="0"/>
              <a:t>og funktion og enzymer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Genetik og DNA’s rolle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Bioteknologiske metoder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Organsystemers opbygning </a:t>
            </a:r>
            <a:br>
              <a:rPr lang="da-DK" dirty="0"/>
            </a:br>
            <a:r>
              <a:rPr lang="da-DK" dirty="0"/>
              <a:t>og funktion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Økologi, herunder samspil mellem arter, </a:t>
            </a:r>
            <a:br>
              <a:rPr lang="da-DK" dirty="0"/>
            </a:br>
            <a:r>
              <a:rPr lang="da-DK" dirty="0"/>
              <a:t>og deres omgivende miljø samt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Biodiversitet.</a:t>
            </a:r>
          </a:p>
        </p:txBody>
      </p:sp>
    </p:spTree>
    <p:extLst>
      <p:ext uri="{BB962C8B-B14F-4D97-AF65-F5344CB8AC3E}">
        <p14:creationId xmlns:p14="http://schemas.microsoft.com/office/powerpoint/2010/main" val="383114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7C8DC0-F9E2-4B25-B558-59834F895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/>
              <a:t>Tværfaglighed og fællesfaglige emner: </a:t>
            </a:r>
            <a:endParaRPr lang="da-DK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13149BD-8CFB-4EBB-9D2E-8FF3DB366B8E}"/>
              </a:ext>
            </a:extLst>
          </p:cNvPr>
          <p:cNvSpPr/>
          <p:nvPr/>
        </p:nvSpPr>
        <p:spPr>
          <a:xfrm>
            <a:off x="412660" y="1511743"/>
            <a:ext cx="2379306" cy="13255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/>
              <a:t>Biologi 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1FBB7B2-02FF-481B-95E8-5601D4FD64FE}"/>
              </a:ext>
            </a:extLst>
          </p:cNvPr>
          <p:cNvSpPr/>
          <p:nvPr/>
        </p:nvSpPr>
        <p:spPr>
          <a:xfrm>
            <a:off x="9314936" y="1332895"/>
            <a:ext cx="2379306" cy="132556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/>
              <a:t>Geografi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345A06C-211D-426D-BB23-4CC6D8AEF22C}"/>
              </a:ext>
            </a:extLst>
          </p:cNvPr>
          <p:cNvSpPr/>
          <p:nvPr/>
        </p:nvSpPr>
        <p:spPr>
          <a:xfrm>
            <a:off x="4966741" y="5167312"/>
            <a:ext cx="2379306" cy="13255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>
                <a:solidFill>
                  <a:schemeClr val="tx1"/>
                </a:solidFill>
              </a:rPr>
              <a:t>Kemi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FE9E0940-0E13-4C67-A374-5C63603C8767}"/>
              </a:ext>
            </a:extLst>
          </p:cNvPr>
          <p:cNvSpPr txBox="1"/>
          <p:nvPr/>
        </p:nvSpPr>
        <p:spPr>
          <a:xfrm>
            <a:off x="2510204" y="2253785"/>
            <a:ext cx="7292381" cy="2246769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da-DK" sz="2800" dirty="0"/>
              <a:t>naturvidenskab i elevernes hverdag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da-DK" sz="2800" dirty="0"/>
              <a:t>sundhed og levevilkår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da-DK" sz="2800" dirty="0"/>
              <a:t>miljø og bæredygtighed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da-DK" sz="2800" dirty="0"/>
              <a:t>ressourceudnyttelse, produktion og teknologi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da-DK" sz="2800" dirty="0"/>
              <a:t>stoffer, materialer og produkter. </a:t>
            </a:r>
          </a:p>
        </p:txBody>
      </p:sp>
      <p:sp>
        <p:nvSpPr>
          <p:cNvPr id="16" name="Pil: højre 15">
            <a:extLst>
              <a:ext uri="{FF2B5EF4-FFF2-40B4-BE49-F238E27FC236}">
                <a16:creationId xmlns:a16="http://schemas.microsoft.com/office/drawing/2014/main" id="{DD87DB99-2D8F-4FE6-9744-C7A01C616A3C}"/>
              </a:ext>
            </a:extLst>
          </p:cNvPr>
          <p:cNvSpPr/>
          <p:nvPr/>
        </p:nvSpPr>
        <p:spPr>
          <a:xfrm rot="1955625">
            <a:off x="2588359" y="2469705"/>
            <a:ext cx="998290" cy="377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Pil: højre 17">
            <a:extLst>
              <a:ext uri="{FF2B5EF4-FFF2-40B4-BE49-F238E27FC236}">
                <a16:creationId xmlns:a16="http://schemas.microsoft.com/office/drawing/2014/main" id="{54C60AB7-8EA6-4455-85B9-DC451C713E14}"/>
              </a:ext>
            </a:extLst>
          </p:cNvPr>
          <p:cNvSpPr/>
          <p:nvPr/>
        </p:nvSpPr>
        <p:spPr>
          <a:xfrm rot="16200000">
            <a:off x="5843086" y="4561395"/>
            <a:ext cx="626618" cy="377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Pil: højre 18">
            <a:extLst>
              <a:ext uri="{FF2B5EF4-FFF2-40B4-BE49-F238E27FC236}">
                <a16:creationId xmlns:a16="http://schemas.microsoft.com/office/drawing/2014/main" id="{9D690260-8833-46CC-B6D7-840D78AECE77}"/>
              </a:ext>
            </a:extLst>
          </p:cNvPr>
          <p:cNvSpPr/>
          <p:nvPr/>
        </p:nvSpPr>
        <p:spPr>
          <a:xfrm rot="8529293">
            <a:off x="8713894" y="2442318"/>
            <a:ext cx="998290" cy="377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00CC0BDC-CEC5-4808-8EC6-CC6A7A4D7F47}"/>
              </a:ext>
            </a:extLst>
          </p:cNvPr>
          <p:cNvSpPr txBox="1"/>
          <p:nvPr/>
        </p:nvSpPr>
        <p:spPr>
          <a:xfrm>
            <a:off x="3383040" y="1403712"/>
            <a:ext cx="554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Der arbejdes med mindst tre fællesfaglige temaer, </a:t>
            </a:r>
            <a:br>
              <a:rPr lang="da-DK" dirty="0"/>
            </a:br>
            <a:r>
              <a:rPr lang="da-DK" dirty="0"/>
              <a:t>som vælges inden for eller på tværs af følgende områder: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5775FE2-5767-446F-A8B1-47FEA64218C0}"/>
              </a:ext>
            </a:extLst>
          </p:cNvPr>
          <p:cNvSpPr/>
          <p:nvPr/>
        </p:nvSpPr>
        <p:spPr>
          <a:xfrm>
            <a:off x="4394972" y="2128051"/>
            <a:ext cx="3522846" cy="228018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>
                <a:solidFill>
                  <a:schemeClr val="tx1"/>
                </a:solidFill>
              </a:rPr>
              <a:t>Fælles tværfaglige </a:t>
            </a:r>
          </a:p>
          <a:p>
            <a:pPr algn="ctr"/>
            <a:r>
              <a:rPr lang="da-DK" sz="3600" dirty="0">
                <a:solidFill>
                  <a:schemeClr val="tx1"/>
                </a:solidFill>
              </a:rPr>
              <a:t>emner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42815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17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3CCC8-70E4-4531-B891-56B02E6DE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72" y="29395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Studieplanen for NF 2024-25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64DD417-D884-4A20-8350-425DCB3374D4}"/>
              </a:ext>
            </a:extLst>
          </p:cNvPr>
          <p:cNvSpPr txBox="1"/>
          <p:nvPr/>
        </p:nvSpPr>
        <p:spPr>
          <a:xfrm>
            <a:off x="1290623" y="1780270"/>
            <a:ext cx="18342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b="1" dirty="0"/>
              <a:t>1. Vand</a:t>
            </a:r>
            <a:r>
              <a:rPr lang="da-DK" dirty="0"/>
              <a:t> – </a:t>
            </a:r>
            <a:br>
              <a:rPr lang="da-DK" dirty="0"/>
            </a:br>
            <a:r>
              <a:rPr lang="da-DK" i="1" dirty="0"/>
              <a:t>Hvad er vand, </a:t>
            </a:r>
            <a:br>
              <a:rPr lang="da-DK" i="1" dirty="0"/>
            </a:br>
            <a:r>
              <a:rPr lang="da-DK" i="1" dirty="0"/>
              <a:t>og hvilken rolle </a:t>
            </a:r>
            <a:br>
              <a:rPr lang="da-DK" i="1" dirty="0"/>
            </a:br>
            <a:r>
              <a:rPr lang="da-DK" i="1" dirty="0"/>
              <a:t>spiller det i vores </a:t>
            </a:r>
            <a:br>
              <a:rPr lang="da-DK" i="1" dirty="0"/>
            </a:br>
            <a:r>
              <a:rPr lang="da-DK" i="1" dirty="0"/>
              <a:t>verden?</a:t>
            </a:r>
          </a:p>
          <a:p>
            <a:pPr algn="ctr"/>
            <a:endParaRPr lang="da-DK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855F6A06-05C5-4C47-A800-9B3E3BCC0C85}"/>
              </a:ext>
            </a:extLst>
          </p:cNvPr>
          <p:cNvSpPr txBox="1"/>
          <p:nvPr/>
        </p:nvSpPr>
        <p:spPr>
          <a:xfrm>
            <a:off x="5160214" y="1726681"/>
            <a:ext cx="650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Ferie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C5BE953-D641-461D-AADD-4364853005EE}"/>
              </a:ext>
            </a:extLst>
          </p:cNvPr>
          <p:cNvSpPr txBox="1"/>
          <p:nvPr/>
        </p:nvSpPr>
        <p:spPr>
          <a:xfrm>
            <a:off x="3405302" y="1780270"/>
            <a:ext cx="1624291" cy="175432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a-DK" b="1" dirty="0"/>
              <a:t>NF-projekt</a:t>
            </a:r>
            <a:endParaRPr lang="da-DK" dirty="0"/>
          </a:p>
          <a:p>
            <a:r>
              <a:rPr lang="da-DK" dirty="0"/>
              <a:t>Anvendelse af</a:t>
            </a:r>
            <a:br>
              <a:rPr lang="da-DK" dirty="0"/>
            </a:br>
            <a:r>
              <a:rPr lang="da-DK" dirty="0"/>
              <a:t>fagligt figur-</a:t>
            </a:r>
            <a:br>
              <a:rPr lang="da-DK" dirty="0"/>
            </a:br>
            <a:r>
              <a:rPr lang="da-DK" dirty="0"/>
              <a:t>materiale og </a:t>
            </a:r>
          </a:p>
          <a:p>
            <a:r>
              <a:rPr lang="da-DK" dirty="0"/>
              <a:t>fremlæggelse </a:t>
            </a:r>
          </a:p>
          <a:p>
            <a:r>
              <a:rPr lang="da-DK" dirty="0"/>
              <a:t>for en NF-lærer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1B0619B4-D109-4B4A-BBE1-5DEC6C085276}"/>
              </a:ext>
            </a:extLst>
          </p:cNvPr>
          <p:cNvSpPr txBox="1"/>
          <p:nvPr/>
        </p:nvSpPr>
        <p:spPr>
          <a:xfrm>
            <a:off x="5887735" y="1641770"/>
            <a:ext cx="28906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2. Energi</a:t>
            </a:r>
            <a:r>
              <a:rPr lang="da-DK" dirty="0"/>
              <a:t> – </a:t>
            </a:r>
            <a:br>
              <a:rPr lang="da-DK" dirty="0"/>
            </a:br>
            <a:r>
              <a:rPr lang="da-DK" i="1" dirty="0"/>
              <a:t>Hvordan kan menneskelige </a:t>
            </a:r>
            <a:br>
              <a:rPr lang="da-DK" i="1" dirty="0"/>
            </a:br>
            <a:r>
              <a:rPr lang="da-DK" i="1" dirty="0"/>
              <a:t>aktiviteter påvirke det globale klima, og hvad kan vi gøre for at bremse en global opvarmning?</a:t>
            </a:r>
          </a:p>
          <a:p>
            <a:pPr algn="ctr"/>
            <a:endParaRPr lang="da-DK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B102D32-781B-45B2-A223-042C9A6448DB}"/>
              </a:ext>
            </a:extLst>
          </p:cNvPr>
          <p:cNvSpPr txBox="1"/>
          <p:nvPr/>
        </p:nvSpPr>
        <p:spPr>
          <a:xfrm>
            <a:off x="9391313" y="1739991"/>
            <a:ext cx="1738361" cy="147732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b="1" dirty="0" err="1"/>
              <a:t>PoP</a:t>
            </a:r>
            <a:r>
              <a:rPr lang="da-DK" b="1" dirty="0"/>
              <a:t> + </a:t>
            </a:r>
          </a:p>
          <a:p>
            <a:pPr algn="ctr"/>
            <a:r>
              <a:rPr lang="da-DK" b="1" dirty="0"/>
              <a:t>2. NF-projekt</a:t>
            </a:r>
            <a:br>
              <a:rPr lang="da-DK" b="1" dirty="0"/>
            </a:br>
            <a:r>
              <a:rPr lang="da-DK" dirty="0"/>
              <a:t>Skriftlig synopse</a:t>
            </a:r>
            <a:br>
              <a:rPr lang="da-DK" dirty="0"/>
            </a:br>
            <a:r>
              <a:rPr lang="da-DK" dirty="0"/>
              <a:t>og fremlæggelse</a:t>
            </a:r>
            <a:br>
              <a:rPr lang="da-DK" dirty="0"/>
            </a:br>
            <a:r>
              <a:rPr lang="da-DK" dirty="0"/>
              <a:t>for to NF-lærere</a:t>
            </a:r>
          </a:p>
        </p:txBody>
      </p: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01DC163B-6A29-4DF0-8956-2113B7384180}"/>
              </a:ext>
            </a:extLst>
          </p:cNvPr>
          <p:cNvCxnSpPr/>
          <p:nvPr/>
        </p:nvCxnSpPr>
        <p:spPr>
          <a:xfrm>
            <a:off x="799744" y="1614261"/>
            <a:ext cx="105540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felt 4">
            <a:extLst>
              <a:ext uri="{FF2B5EF4-FFF2-40B4-BE49-F238E27FC236}">
                <a16:creationId xmlns:a16="http://schemas.microsoft.com/office/drawing/2014/main" id="{E2EA07C3-DD0D-4DC4-8C14-A921CA36E12D}"/>
              </a:ext>
            </a:extLst>
          </p:cNvPr>
          <p:cNvSpPr txBox="1"/>
          <p:nvPr/>
        </p:nvSpPr>
        <p:spPr>
          <a:xfrm>
            <a:off x="1237004" y="1244929"/>
            <a:ext cx="2134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August  - september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F5C22DB-0ACF-469C-81CC-533691A91E60}"/>
              </a:ext>
            </a:extLst>
          </p:cNvPr>
          <p:cNvSpPr txBox="1"/>
          <p:nvPr/>
        </p:nvSpPr>
        <p:spPr>
          <a:xfrm>
            <a:off x="3729389" y="1256631"/>
            <a:ext cx="84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Uge 40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8A2F018-D551-43CE-B5E9-BB0C639E9B77}"/>
              </a:ext>
            </a:extLst>
          </p:cNvPr>
          <p:cNvSpPr txBox="1"/>
          <p:nvPr/>
        </p:nvSpPr>
        <p:spPr>
          <a:xfrm>
            <a:off x="5110388" y="1263884"/>
            <a:ext cx="84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Uge 42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591D412-D1DB-4064-B585-BCC6DCC48557}"/>
              </a:ext>
            </a:extLst>
          </p:cNvPr>
          <p:cNvSpPr txBox="1"/>
          <p:nvPr/>
        </p:nvSpPr>
        <p:spPr>
          <a:xfrm>
            <a:off x="6300889" y="1251427"/>
            <a:ext cx="297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Okt</a:t>
            </a:r>
            <a:r>
              <a:rPr lang="da-DK" dirty="0"/>
              <a:t> -  </a:t>
            </a:r>
            <a:r>
              <a:rPr lang="da-DK" dirty="0" err="1"/>
              <a:t>nov</a:t>
            </a:r>
            <a:r>
              <a:rPr lang="da-DK" dirty="0"/>
              <a:t> – </a:t>
            </a:r>
            <a:r>
              <a:rPr lang="da-DK" dirty="0" err="1"/>
              <a:t>dec</a:t>
            </a:r>
            <a:r>
              <a:rPr lang="da-DK" dirty="0"/>
              <a:t> </a:t>
            </a:r>
          </a:p>
        </p:txBody>
      </p:sp>
      <p:pic>
        <p:nvPicPr>
          <p:cNvPr id="3074" name="Picture 2" descr="Billedresultat for water as a resource">
            <a:extLst>
              <a:ext uri="{FF2B5EF4-FFF2-40B4-BE49-F238E27FC236}">
                <a16:creationId xmlns:a16="http://schemas.microsoft.com/office/drawing/2014/main" id="{8D77FE2F-CEB9-4E52-8389-F8964FE92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67" y="3884824"/>
            <a:ext cx="3317043" cy="185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lledresultat for water as a resource">
            <a:extLst>
              <a:ext uri="{FF2B5EF4-FFF2-40B4-BE49-F238E27FC236}">
                <a16:creationId xmlns:a16="http://schemas.microsoft.com/office/drawing/2014/main" id="{943ADABD-9163-41CE-88D8-3F80CDCA3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785">
            <a:off x="1838166" y="3255906"/>
            <a:ext cx="934623" cy="297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illedresultat for global warming">
            <a:extLst>
              <a:ext uri="{FF2B5EF4-FFF2-40B4-BE49-F238E27FC236}">
                <a16:creationId xmlns:a16="http://schemas.microsoft.com/office/drawing/2014/main" id="{CBBFD1E1-5D53-4959-A55A-71F248901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962" y="4081172"/>
            <a:ext cx="4620712" cy="261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7DB0A448-BA83-99B4-C780-32865BF706EC}"/>
              </a:ext>
            </a:extLst>
          </p:cNvPr>
          <p:cNvSpPr txBox="1"/>
          <p:nvPr/>
        </p:nvSpPr>
        <p:spPr>
          <a:xfrm>
            <a:off x="9628727" y="1251427"/>
            <a:ext cx="84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Uge 48</a:t>
            </a:r>
          </a:p>
        </p:txBody>
      </p:sp>
    </p:spTree>
    <p:extLst>
      <p:ext uri="{BB962C8B-B14F-4D97-AF65-F5344CB8AC3E}">
        <p14:creationId xmlns:p14="http://schemas.microsoft.com/office/powerpoint/2010/main" val="63948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2" grpId="0"/>
      <p:bldP spid="13" grpId="0" animBg="1"/>
      <p:bldP spid="5" grpId="0"/>
      <p:bldP spid="8" grpId="0"/>
      <p:bldP spid="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3CCC8-70E4-4531-B891-56B02E6DE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72" y="29395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Studieplanen for NF 2024-25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F967D69B-2B13-4968-9459-ABAF6BF3588E}"/>
              </a:ext>
            </a:extLst>
          </p:cNvPr>
          <p:cNvSpPr txBox="1"/>
          <p:nvPr/>
        </p:nvSpPr>
        <p:spPr>
          <a:xfrm>
            <a:off x="818972" y="1724290"/>
            <a:ext cx="25660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3. Sundhed </a:t>
            </a:r>
            <a:br>
              <a:rPr lang="da-DK" dirty="0"/>
            </a:br>
            <a:r>
              <a:rPr lang="da-DK" dirty="0"/>
              <a:t>Hvilke forhold har betydning </a:t>
            </a:r>
            <a:br>
              <a:rPr lang="da-DK" dirty="0"/>
            </a:br>
            <a:r>
              <a:rPr lang="da-DK" dirty="0"/>
              <a:t>for ernæringen og dermed </a:t>
            </a:r>
            <a:br>
              <a:rPr lang="da-DK" dirty="0"/>
            </a:br>
            <a:r>
              <a:rPr lang="da-DK" dirty="0"/>
              <a:t>befolkningens sundhed?</a:t>
            </a:r>
          </a:p>
          <a:p>
            <a:endParaRPr lang="da-DK" dirty="0"/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53D3C99F-14CA-4538-9857-5AF4BC93D349}"/>
              </a:ext>
            </a:extLst>
          </p:cNvPr>
          <p:cNvSpPr txBox="1"/>
          <p:nvPr/>
        </p:nvSpPr>
        <p:spPr>
          <a:xfrm>
            <a:off x="3539486" y="1724290"/>
            <a:ext cx="2566057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a-DK" b="1" dirty="0"/>
              <a:t>3. NF-projekt</a:t>
            </a:r>
            <a:br>
              <a:rPr lang="da-DK" b="1" dirty="0"/>
            </a:br>
            <a:r>
              <a:rPr lang="da-DK" dirty="0"/>
              <a:t>Synopser ud fra</a:t>
            </a:r>
            <a:br>
              <a:rPr lang="da-DK" dirty="0"/>
            </a:br>
            <a:r>
              <a:rPr lang="da-DK" dirty="0"/>
              <a:t>udleverede problem-</a:t>
            </a:r>
            <a:br>
              <a:rPr lang="da-DK" dirty="0"/>
            </a:br>
            <a:r>
              <a:rPr lang="da-DK" dirty="0"/>
              <a:t>formuleringer. Skriftlig synopse og fremlæggelse</a:t>
            </a:r>
            <a:br>
              <a:rPr lang="da-DK" dirty="0"/>
            </a:br>
            <a:r>
              <a:rPr lang="da-DK" dirty="0"/>
              <a:t>for to NF-lærere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545504D0-1161-4EB5-B05F-492907D5AD85}"/>
              </a:ext>
            </a:extLst>
          </p:cNvPr>
          <p:cNvSpPr txBox="1"/>
          <p:nvPr/>
        </p:nvSpPr>
        <p:spPr>
          <a:xfrm>
            <a:off x="6442886" y="1724290"/>
            <a:ext cx="2566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4. Fødevarer</a:t>
            </a:r>
            <a:br>
              <a:rPr lang="da-DK" dirty="0"/>
            </a:br>
            <a:r>
              <a:rPr lang="da-DK" dirty="0"/>
              <a:t>Hvordan kan vi brødføde en stadig voksende verdensbefolkning?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9C937469-470E-41CE-B1CD-AA84C44327E4}"/>
              </a:ext>
            </a:extLst>
          </p:cNvPr>
          <p:cNvSpPr txBox="1"/>
          <p:nvPr/>
        </p:nvSpPr>
        <p:spPr>
          <a:xfrm>
            <a:off x="9567970" y="1716129"/>
            <a:ext cx="2163863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a-DK" b="1" dirty="0"/>
              <a:t>Eksamensprojektet</a:t>
            </a:r>
            <a:br>
              <a:rPr lang="da-DK" b="1" dirty="0"/>
            </a:br>
            <a:r>
              <a:rPr lang="da-DK" b="1" dirty="0"/>
              <a:t>udarbejdes</a:t>
            </a:r>
            <a:br>
              <a:rPr lang="da-DK" b="1" dirty="0"/>
            </a:br>
            <a:r>
              <a:rPr lang="da-DK" dirty="0"/>
              <a:t>Det </a:t>
            </a:r>
            <a:r>
              <a:rPr lang="da-DK"/>
              <a:t>er udgangspunkt for den </a:t>
            </a:r>
            <a:r>
              <a:rPr lang="da-DK" dirty="0"/>
              <a:t>fællesfaglige </a:t>
            </a:r>
            <a:br>
              <a:rPr lang="da-DK" dirty="0"/>
            </a:br>
            <a:r>
              <a:rPr lang="da-DK" dirty="0"/>
              <a:t>NF-eksamen</a:t>
            </a:r>
            <a:br>
              <a:rPr lang="da-DK" dirty="0"/>
            </a:br>
            <a:endParaRPr lang="da-DK" dirty="0"/>
          </a:p>
        </p:txBody>
      </p: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7F0A1085-C69D-496C-81D5-9DAA288A5478}"/>
              </a:ext>
            </a:extLst>
          </p:cNvPr>
          <p:cNvCxnSpPr/>
          <p:nvPr/>
        </p:nvCxnSpPr>
        <p:spPr>
          <a:xfrm>
            <a:off x="908597" y="1559837"/>
            <a:ext cx="105540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felt 17">
            <a:extLst>
              <a:ext uri="{FF2B5EF4-FFF2-40B4-BE49-F238E27FC236}">
                <a16:creationId xmlns:a16="http://schemas.microsoft.com/office/drawing/2014/main" id="{DE891F2C-912C-4350-B47A-DD3D89B42155}"/>
              </a:ext>
            </a:extLst>
          </p:cNvPr>
          <p:cNvSpPr txBox="1"/>
          <p:nvPr/>
        </p:nvSpPr>
        <p:spPr>
          <a:xfrm>
            <a:off x="1334135" y="1150079"/>
            <a:ext cx="1414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Jan - februar 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BB6F1134-9460-4879-8363-6012A3559ABB}"/>
              </a:ext>
            </a:extLst>
          </p:cNvPr>
          <p:cNvSpPr txBox="1"/>
          <p:nvPr/>
        </p:nvSpPr>
        <p:spPr>
          <a:xfrm>
            <a:off x="3940032" y="1150079"/>
            <a:ext cx="84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Uge 11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E9F1619F-BAFA-4788-865D-7A88195F71C0}"/>
              </a:ext>
            </a:extLst>
          </p:cNvPr>
          <p:cNvSpPr txBox="1"/>
          <p:nvPr/>
        </p:nvSpPr>
        <p:spPr>
          <a:xfrm>
            <a:off x="6532511" y="1150079"/>
            <a:ext cx="2297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Uge 12 -17 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06D41526-47D1-4600-9678-BD7A476C7067}"/>
              </a:ext>
            </a:extLst>
          </p:cNvPr>
          <p:cNvSpPr txBox="1"/>
          <p:nvPr/>
        </p:nvSpPr>
        <p:spPr>
          <a:xfrm>
            <a:off x="9926584" y="1141918"/>
            <a:ext cx="114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Uge 18-19</a:t>
            </a:r>
          </a:p>
        </p:txBody>
      </p:sp>
      <p:pic>
        <p:nvPicPr>
          <p:cNvPr id="4098" name="Picture 2" descr="paradokset - sult og fedme">
            <a:extLst>
              <a:ext uri="{FF2B5EF4-FFF2-40B4-BE49-F238E27FC236}">
                <a16:creationId xmlns:a16="http://schemas.microsoft.com/office/drawing/2014/main" id="{9FDDA9E8-047C-4808-802C-BA36C2912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45" y="4155880"/>
            <a:ext cx="3545706" cy="237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ret billede">
            <a:extLst>
              <a:ext uri="{FF2B5EF4-FFF2-40B4-BE49-F238E27FC236}">
                <a16:creationId xmlns:a16="http://schemas.microsoft.com/office/drawing/2014/main" id="{BDD3468B-0118-407E-8BA6-DF60A2A8D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626" y="3376013"/>
            <a:ext cx="3154261" cy="304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76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5" grpId="0"/>
      <p:bldP spid="26" grpId="0" animBg="1"/>
      <p:bldP spid="18" grpId="0"/>
      <p:bldP spid="19" grpId="0"/>
      <p:bldP spid="21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EB357-0560-AE72-3F73-EDEF2E599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43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NF studieplan 2024-2025</a:t>
            </a:r>
          </a:p>
        </p:txBody>
      </p: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47575B3E-9B88-FC16-2D5A-DC6F4D96727D}"/>
              </a:ext>
            </a:extLst>
          </p:cNvPr>
          <p:cNvCxnSpPr/>
          <p:nvPr/>
        </p:nvCxnSpPr>
        <p:spPr>
          <a:xfrm>
            <a:off x="869133" y="1837854"/>
            <a:ext cx="1046580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felt 4">
            <a:extLst>
              <a:ext uri="{FF2B5EF4-FFF2-40B4-BE49-F238E27FC236}">
                <a16:creationId xmlns:a16="http://schemas.microsoft.com/office/drawing/2014/main" id="{F2C362B0-B3C6-BC2B-8F3A-5359F073CA39}"/>
              </a:ext>
            </a:extLst>
          </p:cNvPr>
          <p:cNvSpPr txBox="1"/>
          <p:nvPr/>
        </p:nvSpPr>
        <p:spPr>
          <a:xfrm>
            <a:off x="1503391" y="1468522"/>
            <a:ext cx="1022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Aug-sept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9D69B6A-3324-AF99-54CE-D777116F3FD7}"/>
              </a:ext>
            </a:extLst>
          </p:cNvPr>
          <p:cNvSpPr txBox="1"/>
          <p:nvPr/>
        </p:nvSpPr>
        <p:spPr>
          <a:xfrm>
            <a:off x="3447173" y="1438094"/>
            <a:ext cx="89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Uge 40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2F5E701-3379-C93D-4949-F116315C8A27}"/>
              </a:ext>
            </a:extLst>
          </p:cNvPr>
          <p:cNvSpPr txBox="1"/>
          <p:nvPr/>
        </p:nvSpPr>
        <p:spPr>
          <a:xfrm>
            <a:off x="995881" y="1991763"/>
            <a:ext cx="203702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Vand </a:t>
            </a:r>
            <a:br>
              <a:rPr lang="da-DK" dirty="0"/>
            </a:br>
            <a:r>
              <a:rPr lang="da-DK" sz="1600" dirty="0"/>
              <a:t>Hvad er vand og </a:t>
            </a:r>
            <a:br>
              <a:rPr lang="da-DK" sz="1600" dirty="0"/>
            </a:br>
            <a:r>
              <a:rPr lang="da-DK" sz="1600" dirty="0"/>
              <a:t>hvilken rolle spiller det</a:t>
            </a:r>
            <a:br>
              <a:rPr lang="da-DK" sz="1600" dirty="0"/>
            </a:br>
            <a:r>
              <a:rPr lang="da-DK" sz="1600" dirty="0"/>
              <a:t>i vores hverdag?</a:t>
            </a: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5531D1D-43B1-8C0A-7F42-E01A994DBFF1}"/>
              </a:ext>
            </a:extLst>
          </p:cNvPr>
          <p:cNvSpPr txBox="1"/>
          <p:nvPr/>
        </p:nvSpPr>
        <p:spPr>
          <a:xfrm>
            <a:off x="2951165" y="2124501"/>
            <a:ext cx="2037029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1. NF-projekt </a:t>
            </a:r>
            <a:br>
              <a:rPr lang="da-DK" dirty="0"/>
            </a:br>
            <a:r>
              <a:rPr lang="da-DK" sz="1600" dirty="0"/>
              <a:t>Fokus på anvendelse af </a:t>
            </a:r>
            <a:br>
              <a:rPr lang="da-DK" sz="1600" dirty="0"/>
            </a:br>
            <a:r>
              <a:rPr lang="da-DK" sz="1600" dirty="0"/>
              <a:t>faglige figurer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190E6CD-B8E2-9CAB-AB44-30F7E911BE6F}"/>
              </a:ext>
            </a:extLst>
          </p:cNvPr>
          <p:cNvSpPr txBox="1"/>
          <p:nvPr/>
        </p:nvSpPr>
        <p:spPr>
          <a:xfrm>
            <a:off x="5750656" y="1427179"/>
            <a:ext cx="2781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/>
              <a:t>Okt</a:t>
            </a:r>
            <a:r>
              <a:rPr lang="da-DK" dirty="0"/>
              <a:t> – </a:t>
            </a:r>
            <a:r>
              <a:rPr lang="da-DK" dirty="0" err="1"/>
              <a:t>nov</a:t>
            </a:r>
            <a:r>
              <a:rPr lang="da-DK" dirty="0"/>
              <a:t> –</a:t>
            </a:r>
            <a:r>
              <a:rPr lang="da-DK" dirty="0" err="1"/>
              <a:t>dec</a:t>
            </a:r>
            <a:endParaRPr lang="da-DK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22B9BB5D-B70B-562D-1D5D-37197FE2597E}"/>
              </a:ext>
            </a:extLst>
          </p:cNvPr>
          <p:cNvSpPr txBox="1"/>
          <p:nvPr/>
        </p:nvSpPr>
        <p:spPr>
          <a:xfrm>
            <a:off x="5750656" y="1991762"/>
            <a:ext cx="302186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Energi</a:t>
            </a:r>
            <a:br>
              <a:rPr lang="da-DK" dirty="0"/>
            </a:br>
            <a:r>
              <a:rPr lang="da-DK" sz="1600" dirty="0"/>
              <a:t>Hvordan kan mennesket påvirke det globale klima, og hvad kan man gøre for at bremse den globale opvarmning?</a:t>
            </a:r>
            <a:endParaRPr lang="da-DK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F8BB57C-3E51-1858-CA4C-9E2B8B62D366}"/>
              </a:ext>
            </a:extLst>
          </p:cNvPr>
          <p:cNvSpPr txBox="1"/>
          <p:nvPr/>
        </p:nvSpPr>
        <p:spPr>
          <a:xfrm>
            <a:off x="9184093" y="2124501"/>
            <a:ext cx="2215479" cy="110799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b="1" dirty="0" err="1"/>
              <a:t>PoP</a:t>
            </a:r>
            <a:r>
              <a:rPr lang="da-DK" b="1" dirty="0"/>
              <a:t> + 2. NF-projekt </a:t>
            </a:r>
            <a:br>
              <a:rPr lang="da-DK" dirty="0"/>
            </a:br>
            <a:r>
              <a:rPr lang="da-DK" sz="1600" dirty="0"/>
              <a:t>Skriftlig synopsis på </a:t>
            </a:r>
            <a:br>
              <a:rPr lang="da-DK" sz="1600" dirty="0"/>
            </a:br>
            <a:r>
              <a:rPr lang="da-DK" sz="1600" dirty="0"/>
              <a:t>baggrund af udleverede </a:t>
            </a:r>
            <a:br>
              <a:rPr lang="da-DK" sz="1600" dirty="0"/>
            </a:br>
            <a:r>
              <a:rPr lang="da-DK" sz="1600" dirty="0"/>
              <a:t>problemformuleringer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43710A1-F9A9-33B6-1F39-07FC09DA92B5}"/>
              </a:ext>
            </a:extLst>
          </p:cNvPr>
          <p:cNvSpPr txBox="1"/>
          <p:nvPr/>
        </p:nvSpPr>
        <p:spPr>
          <a:xfrm>
            <a:off x="4856180" y="1438094"/>
            <a:ext cx="89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Uge 42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0B44BD8F-EE5B-6E7D-8FC3-63F54B7A3626}"/>
              </a:ext>
            </a:extLst>
          </p:cNvPr>
          <p:cNvSpPr txBox="1"/>
          <p:nvPr/>
        </p:nvSpPr>
        <p:spPr>
          <a:xfrm>
            <a:off x="4988194" y="2337667"/>
            <a:ext cx="650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Ferie</a:t>
            </a:r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A563799C-8875-3D53-7B93-2A962EAFE991}"/>
              </a:ext>
            </a:extLst>
          </p:cNvPr>
          <p:cNvCxnSpPr/>
          <p:nvPr/>
        </p:nvCxnSpPr>
        <p:spPr>
          <a:xfrm>
            <a:off x="869133" y="4307941"/>
            <a:ext cx="1046580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felt 14">
            <a:extLst>
              <a:ext uri="{FF2B5EF4-FFF2-40B4-BE49-F238E27FC236}">
                <a16:creationId xmlns:a16="http://schemas.microsoft.com/office/drawing/2014/main" id="{4A308EF8-F94C-DCFF-96EE-A79FFEF4BCF9}"/>
              </a:ext>
            </a:extLst>
          </p:cNvPr>
          <p:cNvSpPr txBox="1"/>
          <p:nvPr/>
        </p:nvSpPr>
        <p:spPr>
          <a:xfrm>
            <a:off x="1403287" y="3938608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Jan- feb. 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16415F30-0E3E-30C1-4A25-4FD94564CE7C}"/>
              </a:ext>
            </a:extLst>
          </p:cNvPr>
          <p:cNvSpPr txBox="1"/>
          <p:nvPr/>
        </p:nvSpPr>
        <p:spPr>
          <a:xfrm>
            <a:off x="838200" y="4461849"/>
            <a:ext cx="20370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Sundhed</a:t>
            </a:r>
            <a:br>
              <a:rPr lang="da-DK" dirty="0"/>
            </a:br>
            <a:r>
              <a:rPr lang="da-DK" sz="1600" dirty="0"/>
              <a:t>Hvilke forhold har betydning for ernæringen og dermed vores sundhed?</a:t>
            </a:r>
            <a:endParaRPr lang="da-DK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33C5AAFB-361B-40B9-EFEF-DB8095E95CF5}"/>
              </a:ext>
            </a:extLst>
          </p:cNvPr>
          <p:cNvSpPr txBox="1"/>
          <p:nvPr/>
        </p:nvSpPr>
        <p:spPr>
          <a:xfrm>
            <a:off x="2786678" y="4594587"/>
            <a:ext cx="2215478" cy="110799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b="1" dirty="0"/>
              <a:t>3. NF-projekt </a:t>
            </a:r>
          </a:p>
          <a:p>
            <a:pPr algn="ctr"/>
            <a:r>
              <a:rPr lang="da-DK" sz="1600" dirty="0"/>
              <a:t>Skriftlig synopsis på </a:t>
            </a:r>
            <a:br>
              <a:rPr lang="da-DK" sz="1600" dirty="0"/>
            </a:br>
            <a:r>
              <a:rPr lang="da-DK" sz="1600" dirty="0"/>
              <a:t>baggrund af udleverede </a:t>
            </a:r>
            <a:br>
              <a:rPr lang="da-DK" sz="1600" dirty="0"/>
            </a:br>
            <a:r>
              <a:rPr lang="da-DK" sz="1600" dirty="0"/>
              <a:t>problemformuleringer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778BBE1C-FE22-C8B8-B019-13E160A3E8FA}"/>
              </a:ext>
            </a:extLst>
          </p:cNvPr>
          <p:cNvSpPr txBox="1"/>
          <p:nvPr/>
        </p:nvSpPr>
        <p:spPr>
          <a:xfrm>
            <a:off x="5608234" y="4469684"/>
            <a:ext cx="2037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Fødevarer</a:t>
            </a:r>
          </a:p>
          <a:p>
            <a:pPr algn="ctr"/>
            <a:r>
              <a:rPr lang="da-DK" sz="1600" dirty="0"/>
              <a:t>Hvordan kan vi brødføde en stadig voksende befolkning?</a:t>
            </a:r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06047AB-0EA8-1ADA-605D-05B8CA216091}"/>
              </a:ext>
            </a:extLst>
          </p:cNvPr>
          <p:cNvSpPr txBox="1"/>
          <p:nvPr/>
        </p:nvSpPr>
        <p:spPr>
          <a:xfrm>
            <a:off x="8362951" y="4608183"/>
            <a:ext cx="3036622" cy="86177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Eksamensprojektet</a:t>
            </a:r>
          </a:p>
          <a:p>
            <a:pPr algn="ctr"/>
            <a:r>
              <a:rPr lang="da-DK" sz="1600" dirty="0">
                <a:solidFill>
                  <a:schemeClr val="bg1"/>
                </a:solidFill>
              </a:rPr>
              <a:t>Som er udgangspunkt for den </a:t>
            </a:r>
            <a:br>
              <a:rPr lang="da-DK" sz="1600" dirty="0">
                <a:solidFill>
                  <a:schemeClr val="bg1"/>
                </a:solidFill>
              </a:rPr>
            </a:br>
            <a:r>
              <a:rPr lang="da-DK" sz="1600" dirty="0">
                <a:solidFill>
                  <a:schemeClr val="bg1"/>
                </a:solidFill>
              </a:rPr>
              <a:t>fællesfaglige NF -eksamen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EF77274-E2AF-3C1E-775C-73EB7BCB0903}"/>
              </a:ext>
            </a:extLst>
          </p:cNvPr>
          <p:cNvSpPr txBox="1"/>
          <p:nvPr/>
        </p:nvSpPr>
        <p:spPr>
          <a:xfrm>
            <a:off x="9179179" y="1447851"/>
            <a:ext cx="11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Uge 47-48 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8E7F221-951D-A054-DB8F-5B89DF41CF44}"/>
              </a:ext>
            </a:extLst>
          </p:cNvPr>
          <p:cNvSpPr txBox="1"/>
          <p:nvPr/>
        </p:nvSpPr>
        <p:spPr>
          <a:xfrm>
            <a:off x="5504506" y="3879410"/>
            <a:ext cx="251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Marts - april</a:t>
            </a:r>
          </a:p>
        </p:txBody>
      </p:sp>
    </p:spTree>
    <p:extLst>
      <p:ext uri="{BB962C8B-B14F-4D97-AF65-F5344CB8AC3E}">
        <p14:creationId xmlns:p14="http://schemas.microsoft.com/office/powerpoint/2010/main" val="1971505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3F4C5-7BC4-4577-A4FD-9C24A6BD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Fællesfaglig eksamen i NF </a:t>
            </a:r>
            <a:br>
              <a:rPr lang="da-DK" dirty="0"/>
            </a:br>
            <a:r>
              <a:rPr lang="da-DK" dirty="0"/>
              <a:t>+ særfaglig eksamen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B225D7-9755-4E9F-BCDC-EC2D571ED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96" y="1961568"/>
            <a:ext cx="5616834" cy="462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586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4457DF-8497-460A-B285-9756174E0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Eksamensresultat og studieaktivitet</a:t>
            </a:r>
          </a:p>
        </p:txBody>
      </p: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967B6434-F67F-4C6E-931A-9957ED5664BD}"/>
              </a:ext>
            </a:extLst>
          </p:cNvPr>
          <p:cNvCxnSpPr/>
          <p:nvPr/>
        </p:nvCxnSpPr>
        <p:spPr>
          <a:xfrm>
            <a:off x="3965608" y="5881036"/>
            <a:ext cx="54382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FDF774D2-DF8A-420B-B3E7-55A1AAE4C439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3965607" y="1774182"/>
            <a:ext cx="1" cy="41068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04C3C049-8237-44F3-B5EB-13CBF899CC9A}"/>
              </a:ext>
            </a:extLst>
          </p:cNvPr>
          <p:cNvSpPr txBox="1"/>
          <p:nvPr/>
        </p:nvSpPr>
        <p:spPr>
          <a:xfrm>
            <a:off x="3480250" y="1404850"/>
            <a:ext cx="970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Karakter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F023EA5-08DB-4392-96E8-529FD4ADD026}"/>
              </a:ext>
            </a:extLst>
          </p:cNvPr>
          <p:cNvSpPr txBox="1"/>
          <p:nvPr/>
        </p:nvSpPr>
        <p:spPr>
          <a:xfrm>
            <a:off x="9600314" y="5619111"/>
            <a:ext cx="154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Studieaktivitet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86B4A5A8-F297-4311-94A6-B1DB3F008951}"/>
              </a:ext>
            </a:extLst>
          </p:cNvPr>
          <p:cNvSpPr txBox="1"/>
          <p:nvPr/>
        </p:nvSpPr>
        <p:spPr>
          <a:xfrm rot="21020466">
            <a:off x="500514" y="2730413"/>
            <a:ext cx="3077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Hvordan kan sammenhængen </a:t>
            </a:r>
            <a:br>
              <a:rPr lang="da-DK" dirty="0"/>
            </a:br>
            <a:r>
              <a:rPr lang="da-DK" dirty="0"/>
              <a:t>mellem eksamensresultatet og</a:t>
            </a:r>
            <a:br>
              <a:rPr lang="da-DK" dirty="0"/>
            </a:br>
            <a:r>
              <a:rPr lang="da-DK" dirty="0"/>
              <a:t>studieaktivitet illustreres </a:t>
            </a:r>
            <a:br>
              <a:rPr lang="da-DK" dirty="0"/>
            </a:br>
            <a:r>
              <a:rPr lang="da-DK" dirty="0"/>
              <a:t>i korrelationsdiagrammet?</a:t>
            </a:r>
          </a:p>
        </p:txBody>
      </p:sp>
    </p:spTree>
    <p:extLst>
      <p:ext uri="{BB962C8B-B14F-4D97-AF65-F5344CB8AC3E}">
        <p14:creationId xmlns:p14="http://schemas.microsoft.com/office/powerpoint/2010/main" val="397003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A0EEA-E8F9-27E6-5754-D232B7B8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6007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520</Words>
  <Application>Microsoft Office PowerPoint</Application>
  <PresentationFormat>Widescreen</PresentationFormat>
  <Paragraphs>83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Naturfagspakken (NF)</vt:lpstr>
      <vt:lpstr>Kernestoffet i de tre NF-fag </vt:lpstr>
      <vt:lpstr>Tværfaglighed og fællesfaglige emner: </vt:lpstr>
      <vt:lpstr>Studieplanen for NF 2024-25</vt:lpstr>
      <vt:lpstr>Studieplanen for NF 2024-25</vt:lpstr>
      <vt:lpstr>NF studieplan 2024-2025</vt:lpstr>
      <vt:lpstr>Fællesfaglig eksamen i NF  + særfaglig eksamen </vt:lpstr>
      <vt:lpstr>Eksamensresultat og studieaktivitet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Naturfagspakken (NF)</dc:title>
  <dc:creator>otto leholt</dc:creator>
  <cp:lastModifiedBy>otto leholt</cp:lastModifiedBy>
  <cp:revision>24</cp:revision>
  <dcterms:created xsi:type="dcterms:W3CDTF">2019-08-13T14:39:44Z</dcterms:created>
  <dcterms:modified xsi:type="dcterms:W3CDTF">2024-08-13T07:22:38Z</dcterms:modified>
</cp:coreProperties>
</file>